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69" r:id="rId3"/>
    <p:sldId id="270" r:id="rId4"/>
    <p:sldId id="267" r:id="rId5"/>
    <p:sldId id="260" r:id="rId6"/>
    <p:sldId id="261" r:id="rId7"/>
    <p:sldId id="259" r:id="rId8"/>
    <p:sldId id="262" r:id="rId9"/>
    <p:sldId id="263" r:id="rId10"/>
    <p:sldId id="264" r:id="rId11"/>
    <p:sldId id="265" r:id="rId12"/>
    <p:sldId id="266" r:id="rId13"/>
    <p:sldId id="268" r:id="rId14"/>
    <p:sldId id="271" r:id="rId15"/>
    <p:sldId id="272" r:id="rId16"/>
    <p:sldId id="273" r:id="rId1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288"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567553B0-C2D0-4FF7-B7E1-123FB2BD3F5E}" type="datetimeFigureOut">
              <a:rPr lang="es-MX" smtClean="0"/>
              <a:t>28/06/2015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91D81AD-F83D-4F20-BB15-71793162348C}" type="slidenum">
              <a:rPr lang="es-MX" smtClean="0"/>
              <a:t>‹Nº›</a:t>
            </a:fld>
            <a:endParaRPr lang="es-MX"/>
          </a:p>
        </p:txBody>
      </p:sp>
    </p:spTree>
    <p:extLst>
      <p:ext uri="{BB962C8B-B14F-4D97-AF65-F5344CB8AC3E}">
        <p14:creationId xmlns:p14="http://schemas.microsoft.com/office/powerpoint/2010/main" val="1364665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67553B0-C2D0-4FF7-B7E1-123FB2BD3F5E}" type="datetimeFigureOut">
              <a:rPr lang="es-MX" smtClean="0"/>
              <a:t>28/06/2015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91D81AD-F83D-4F20-BB15-71793162348C}" type="slidenum">
              <a:rPr lang="es-MX" smtClean="0"/>
              <a:t>‹Nº›</a:t>
            </a:fld>
            <a:endParaRPr lang="es-MX"/>
          </a:p>
        </p:txBody>
      </p:sp>
    </p:spTree>
    <p:extLst>
      <p:ext uri="{BB962C8B-B14F-4D97-AF65-F5344CB8AC3E}">
        <p14:creationId xmlns:p14="http://schemas.microsoft.com/office/powerpoint/2010/main" val="42328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67553B0-C2D0-4FF7-B7E1-123FB2BD3F5E}" type="datetimeFigureOut">
              <a:rPr lang="es-MX" smtClean="0"/>
              <a:t>28/06/2015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91D81AD-F83D-4F20-BB15-71793162348C}" type="slidenum">
              <a:rPr lang="es-MX" smtClean="0"/>
              <a:t>‹Nº›</a:t>
            </a:fld>
            <a:endParaRPr lang="es-MX"/>
          </a:p>
        </p:txBody>
      </p:sp>
    </p:spTree>
    <p:extLst>
      <p:ext uri="{BB962C8B-B14F-4D97-AF65-F5344CB8AC3E}">
        <p14:creationId xmlns:p14="http://schemas.microsoft.com/office/powerpoint/2010/main" val="392824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67553B0-C2D0-4FF7-B7E1-123FB2BD3F5E}" type="datetimeFigureOut">
              <a:rPr lang="es-MX" smtClean="0"/>
              <a:t>28/06/2015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91D81AD-F83D-4F20-BB15-71793162348C}" type="slidenum">
              <a:rPr lang="es-MX" smtClean="0"/>
              <a:t>‹Nº›</a:t>
            </a:fld>
            <a:endParaRPr lang="es-MX"/>
          </a:p>
        </p:txBody>
      </p:sp>
    </p:spTree>
    <p:extLst>
      <p:ext uri="{BB962C8B-B14F-4D97-AF65-F5344CB8AC3E}">
        <p14:creationId xmlns:p14="http://schemas.microsoft.com/office/powerpoint/2010/main" val="305674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567553B0-C2D0-4FF7-B7E1-123FB2BD3F5E}" type="datetimeFigureOut">
              <a:rPr lang="es-MX" smtClean="0"/>
              <a:t>28/06/2015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91D81AD-F83D-4F20-BB15-71793162348C}" type="slidenum">
              <a:rPr lang="es-MX" smtClean="0"/>
              <a:t>‹Nº›</a:t>
            </a:fld>
            <a:endParaRPr lang="es-MX"/>
          </a:p>
        </p:txBody>
      </p:sp>
    </p:spTree>
    <p:extLst>
      <p:ext uri="{BB962C8B-B14F-4D97-AF65-F5344CB8AC3E}">
        <p14:creationId xmlns:p14="http://schemas.microsoft.com/office/powerpoint/2010/main" val="4019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567553B0-C2D0-4FF7-B7E1-123FB2BD3F5E}" type="datetimeFigureOut">
              <a:rPr lang="es-MX" smtClean="0"/>
              <a:t>28/06/2015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91D81AD-F83D-4F20-BB15-71793162348C}" type="slidenum">
              <a:rPr lang="es-MX" smtClean="0"/>
              <a:t>‹Nº›</a:t>
            </a:fld>
            <a:endParaRPr lang="es-MX"/>
          </a:p>
        </p:txBody>
      </p:sp>
    </p:spTree>
    <p:extLst>
      <p:ext uri="{BB962C8B-B14F-4D97-AF65-F5344CB8AC3E}">
        <p14:creationId xmlns:p14="http://schemas.microsoft.com/office/powerpoint/2010/main" val="3945295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567553B0-C2D0-4FF7-B7E1-123FB2BD3F5E}" type="datetimeFigureOut">
              <a:rPr lang="es-MX" smtClean="0"/>
              <a:t>28/06/2015</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191D81AD-F83D-4F20-BB15-71793162348C}" type="slidenum">
              <a:rPr lang="es-MX" smtClean="0"/>
              <a:t>‹Nº›</a:t>
            </a:fld>
            <a:endParaRPr lang="es-MX"/>
          </a:p>
        </p:txBody>
      </p:sp>
    </p:spTree>
    <p:extLst>
      <p:ext uri="{BB962C8B-B14F-4D97-AF65-F5344CB8AC3E}">
        <p14:creationId xmlns:p14="http://schemas.microsoft.com/office/powerpoint/2010/main" val="283730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567553B0-C2D0-4FF7-B7E1-123FB2BD3F5E}" type="datetimeFigureOut">
              <a:rPr lang="es-MX" smtClean="0"/>
              <a:t>28/06/2015</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191D81AD-F83D-4F20-BB15-71793162348C}" type="slidenum">
              <a:rPr lang="es-MX" smtClean="0"/>
              <a:t>‹Nº›</a:t>
            </a:fld>
            <a:endParaRPr lang="es-MX"/>
          </a:p>
        </p:txBody>
      </p:sp>
    </p:spTree>
    <p:extLst>
      <p:ext uri="{BB962C8B-B14F-4D97-AF65-F5344CB8AC3E}">
        <p14:creationId xmlns:p14="http://schemas.microsoft.com/office/powerpoint/2010/main" val="854993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67553B0-C2D0-4FF7-B7E1-123FB2BD3F5E}" type="datetimeFigureOut">
              <a:rPr lang="es-MX" smtClean="0"/>
              <a:t>28/06/2015</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191D81AD-F83D-4F20-BB15-71793162348C}" type="slidenum">
              <a:rPr lang="es-MX" smtClean="0"/>
              <a:t>‹Nº›</a:t>
            </a:fld>
            <a:endParaRPr lang="es-MX"/>
          </a:p>
        </p:txBody>
      </p:sp>
    </p:spTree>
    <p:extLst>
      <p:ext uri="{BB962C8B-B14F-4D97-AF65-F5344CB8AC3E}">
        <p14:creationId xmlns:p14="http://schemas.microsoft.com/office/powerpoint/2010/main" val="1143902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67553B0-C2D0-4FF7-B7E1-123FB2BD3F5E}" type="datetimeFigureOut">
              <a:rPr lang="es-MX" smtClean="0"/>
              <a:t>28/06/2015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91D81AD-F83D-4F20-BB15-71793162348C}" type="slidenum">
              <a:rPr lang="es-MX" smtClean="0"/>
              <a:t>‹Nº›</a:t>
            </a:fld>
            <a:endParaRPr lang="es-MX"/>
          </a:p>
        </p:txBody>
      </p:sp>
    </p:spTree>
    <p:extLst>
      <p:ext uri="{BB962C8B-B14F-4D97-AF65-F5344CB8AC3E}">
        <p14:creationId xmlns:p14="http://schemas.microsoft.com/office/powerpoint/2010/main" val="1065864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67553B0-C2D0-4FF7-B7E1-123FB2BD3F5E}" type="datetimeFigureOut">
              <a:rPr lang="es-MX" smtClean="0"/>
              <a:t>28/06/2015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91D81AD-F83D-4F20-BB15-71793162348C}" type="slidenum">
              <a:rPr lang="es-MX" smtClean="0"/>
              <a:t>‹Nº›</a:t>
            </a:fld>
            <a:endParaRPr lang="es-MX"/>
          </a:p>
        </p:txBody>
      </p:sp>
    </p:spTree>
    <p:extLst>
      <p:ext uri="{BB962C8B-B14F-4D97-AF65-F5344CB8AC3E}">
        <p14:creationId xmlns:p14="http://schemas.microsoft.com/office/powerpoint/2010/main" val="421513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553B0-C2D0-4FF7-B7E1-123FB2BD3F5E}" type="datetimeFigureOut">
              <a:rPr lang="es-MX" smtClean="0"/>
              <a:t>28/06/2015</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1D81AD-F83D-4F20-BB15-71793162348C}" type="slidenum">
              <a:rPr lang="es-MX" smtClean="0"/>
              <a:t>‹Nº›</a:t>
            </a:fld>
            <a:endParaRPr lang="es-MX"/>
          </a:p>
        </p:txBody>
      </p:sp>
    </p:spTree>
    <p:extLst>
      <p:ext uri="{BB962C8B-B14F-4D97-AF65-F5344CB8AC3E}">
        <p14:creationId xmlns:p14="http://schemas.microsoft.com/office/powerpoint/2010/main" val="90839279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98242" y="182206"/>
            <a:ext cx="9144000" cy="2387600"/>
          </a:xfrm>
        </p:spPr>
        <p:txBody>
          <a:bodyPr>
            <a:normAutofit fontScale="90000"/>
          </a:bodyPr>
          <a:lstStyle/>
          <a:p>
            <a:r>
              <a:rPr lang="es-MX" b="1" dirty="0" smtClean="0"/>
              <a:t>UN ENTORNO </a:t>
            </a:r>
            <a:br>
              <a:rPr lang="es-MX" b="1" dirty="0" smtClean="0"/>
            </a:br>
            <a:r>
              <a:rPr lang="es-MX" b="1" dirty="0" smtClean="0"/>
              <a:t>PARA LA LECTURA ESTRATÉGICA</a:t>
            </a:r>
            <a:endParaRPr lang="es-MX" b="1" dirty="0"/>
          </a:p>
        </p:txBody>
      </p:sp>
      <p:pic>
        <p:nvPicPr>
          <p:cNvPr id="2050" name="Picture 2" descr="http://f6e939728e96b45c3c367672.grupodecomunicac.netdna-cdn.com/wp-content/uploads/2015/04/fitxa-de-lectu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839" y="2569805"/>
            <a:ext cx="5149403" cy="4237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851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smtClean="0"/>
              <a:t>Durante la lectura</a:t>
            </a:r>
            <a:endParaRPr lang="es-MX" b="1" dirty="0"/>
          </a:p>
        </p:txBody>
      </p:sp>
      <p:sp>
        <p:nvSpPr>
          <p:cNvPr id="3" name="Marcador de contenido 2"/>
          <p:cNvSpPr>
            <a:spLocks noGrp="1"/>
          </p:cNvSpPr>
          <p:nvPr>
            <p:ph idx="1"/>
          </p:nvPr>
        </p:nvSpPr>
        <p:spPr/>
        <p:txBody>
          <a:bodyPr>
            <a:normAutofit/>
          </a:bodyPr>
          <a:lstStyle/>
          <a:p>
            <a:pPr>
              <a:lnSpc>
                <a:spcPct val="150000"/>
              </a:lnSpc>
            </a:pPr>
            <a:r>
              <a:rPr lang="es-MX" b="1" dirty="0" smtClean="0"/>
              <a:t>Supervisión: </a:t>
            </a:r>
            <a:r>
              <a:rPr lang="es-MX" dirty="0" smtClean="0"/>
              <a:t>Detectar carencias o fallas en la comprensión debidas a la insuficiente información proporcionada, es decir; saber que se está fallando en la comprensión en un momento determinado dentro de la lectura, es una habilidad (de monitoreo o supervisión).</a:t>
            </a:r>
          </a:p>
        </p:txBody>
      </p:sp>
      <p:pic>
        <p:nvPicPr>
          <p:cNvPr id="4" name="Picture 10" descr="http://1.bp.blogspot.com/_DyeB6p2FuJI/TRaAgbYfM5I/AAAAAAAAABg/OC5o8A5DzvA/s1600/lectu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5485" y="4001294"/>
            <a:ext cx="2651080" cy="2736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285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lnSpcReduction="10000"/>
          </a:bodyPr>
          <a:lstStyle/>
          <a:p>
            <a:pPr marL="0" lvl="0" indent="0" algn="just">
              <a:lnSpc>
                <a:spcPct val="150000"/>
              </a:lnSpc>
              <a:buNone/>
            </a:pPr>
            <a:r>
              <a:rPr lang="es-MX" dirty="0">
                <a:solidFill>
                  <a:prstClr val="black"/>
                </a:solidFill>
              </a:rPr>
              <a:t>La actividad de monitoreo o supervisión resulta esencial para la realización adecuada de todo el proceso de lectura en marcha, tan es así que se ha encontrado que los buenos lectores </a:t>
            </a:r>
            <a:r>
              <a:rPr lang="es-MX" dirty="0" smtClean="0">
                <a:solidFill>
                  <a:prstClr val="black"/>
                </a:solidFill>
              </a:rPr>
              <a:t>la </a:t>
            </a:r>
            <a:r>
              <a:rPr lang="es-MX" dirty="0">
                <a:solidFill>
                  <a:prstClr val="black"/>
                </a:solidFill>
              </a:rPr>
              <a:t>emplean en forma eficaz, mientras que los malos lectores tienen serios problemas para conducirla, aunque también se debe tomar en cuenta importantes características del texto como la presentación, la familiaridad de tema y la claridad </a:t>
            </a:r>
            <a:r>
              <a:rPr lang="es-MX" dirty="0" smtClean="0">
                <a:solidFill>
                  <a:prstClr val="black"/>
                </a:solidFill>
              </a:rPr>
              <a:t>textual. </a:t>
            </a:r>
            <a:endParaRPr lang="es-MX" dirty="0">
              <a:solidFill>
                <a:prstClr val="black"/>
              </a:solidFill>
            </a:endParaRPr>
          </a:p>
          <a:p>
            <a:endParaRPr lang="es-MX" dirty="0"/>
          </a:p>
        </p:txBody>
      </p:sp>
    </p:spTree>
    <p:extLst>
      <p:ext uri="{BB962C8B-B14F-4D97-AF65-F5344CB8AC3E}">
        <p14:creationId xmlns:p14="http://schemas.microsoft.com/office/powerpoint/2010/main" val="3440810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825625"/>
            <a:ext cx="6528515" cy="4351338"/>
          </a:xfrm>
        </p:spPr>
        <p:txBody>
          <a:bodyPr/>
          <a:lstStyle/>
          <a:p>
            <a:pPr algn="just">
              <a:lnSpc>
                <a:spcPct val="150000"/>
              </a:lnSpc>
            </a:pPr>
            <a:r>
              <a:rPr lang="es-MX" b="1" dirty="0" smtClean="0"/>
              <a:t>Inferencias: </a:t>
            </a:r>
            <a:r>
              <a:rPr lang="es-MX" dirty="0"/>
              <a:t>C</a:t>
            </a:r>
            <a:r>
              <a:rPr lang="es-MX" dirty="0" smtClean="0"/>
              <a:t>onstituyen el núcleo de la comprensión</a:t>
            </a:r>
            <a:r>
              <a:rPr lang="es-MX" dirty="0"/>
              <a:t>;</a:t>
            </a:r>
            <a:r>
              <a:rPr lang="es-MX" dirty="0" smtClean="0"/>
              <a:t> consisten en emplear activamente el conocimiento previo para dar contexto y profundidad a la interpretación construida sobre el texto.</a:t>
            </a:r>
            <a:endParaRPr lang="es-MX" b="1" dirty="0"/>
          </a:p>
        </p:txBody>
      </p:sp>
      <p:pic>
        <p:nvPicPr>
          <p:cNvPr id="2" name="Imagen 1"/>
          <p:cNvPicPr>
            <a:picLocks noChangeAspect="1"/>
          </p:cNvPicPr>
          <p:nvPr/>
        </p:nvPicPr>
        <p:blipFill>
          <a:blip r:embed="rId2"/>
          <a:stretch>
            <a:fillRect/>
          </a:stretch>
        </p:blipFill>
        <p:spPr>
          <a:xfrm>
            <a:off x="7579482" y="1667293"/>
            <a:ext cx="3635837" cy="3381225"/>
          </a:xfrm>
          <a:prstGeom prst="rect">
            <a:avLst/>
          </a:prstGeom>
        </p:spPr>
      </p:pic>
    </p:spTree>
    <p:extLst>
      <p:ext uri="{BB962C8B-B14F-4D97-AF65-F5344CB8AC3E}">
        <p14:creationId xmlns:p14="http://schemas.microsoft.com/office/powerpoint/2010/main" val="4149320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07568" y="404665"/>
            <a:ext cx="7772400" cy="1470025"/>
          </a:xfrm>
        </p:spPr>
        <p:txBody>
          <a:bodyPr>
            <a:normAutofit fontScale="90000"/>
          </a:bodyPr>
          <a:lstStyle/>
          <a:p>
            <a:r>
              <a:rPr lang="es-MX" dirty="0" smtClean="0"/>
              <a:t>Actividades para una lectura compartida </a:t>
            </a:r>
            <a:endParaRPr lang="es-MX" dirty="0"/>
          </a:p>
        </p:txBody>
      </p:sp>
      <p:sp>
        <p:nvSpPr>
          <p:cNvPr id="3" name="2 Subtítulo"/>
          <p:cNvSpPr>
            <a:spLocks noGrp="1"/>
          </p:cNvSpPr>
          <p:nvPr>
            <p:ph type="subTitle" idx="1"/>
          </p:nvPr>
        </p:nvSpPr>
        <p:spPr>
          <a:xfrm>
            <a:off x="2895600" y="2132856"/>
            <a:ext cx="6400800" cy="3505944"/>
          </a:xfrm>
        </p:spPr>
        <p:txBody>
          <a:bodyPr>
            <a:normAutofit/>
          </a:bodyPr>
          <a:lstStyle/>
          <a:p>
            <a:pPr marL="457200" indent="-457200">
              <a:buFont typeface="Arial" pitchFamily="34" charset="0"/>
              <a:buChar char="•"/>
            </a:pPr>
            <a:r>
              <a:rPr lang="es-MX" dirty="0" smtClean="0"/>
              <a:t>Identificar el propósito del autor</a:t>
            </a:r>
          </a:p>
          <a:p>
            <a:pPr marL="457200" indent="-457200">
              <a:buFont typeface="Arial" pitchFamily="34" charset="0"/>
              <a:buChar char="•"/>
            </a:pPr>
            <a:r>
              <a:rPr lang="es-MX" dirty="0" smtClean="0"/>
              <a:t>Describir las conexiones del tema</a:t>
            </a:r>
          </a:p>
          <a:p>
            <a:pPr marL="457200" indent="-457200">
              <a:buFont typeface="Arial" pitchFamily="34" charset="0"/>
              <a:buChar char="•"/>
            </a:pPr>
            <a:r>
              <a:rPr lang="es-MX" dirty="0" smtClean="0"/>
              <a:t>Retratar la subjetividad del autor y sus posicionamientos</a:t>
            </a:r>
            <a:endParaRPr lang="es-MX" dirty="0"/>
          </a:p>
          <a:p>
            <a:pPr marL="457200" indent="-457200">
              <a:buFont typeface="Arial" pitchFamily="34" charset="0"/>
              <a:buChar char="•"/>
            </a:pPr>
            <a:r>
              <a:rPr lang="es-MX" dirty="0" smtClean="0"/>
              <a:t>Identificar y describir el género empleado</a:t>
            </a:r>
            <a:endParaRPr lang="es-MX"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537" y="1190716"/>
            <a:ext cx="1290586" cy="1092034"/>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6520" y="5157192"/>
            <a:ext cx="1364656" cy="1152128"/>
          </a:xfrm>
          <a:prstGeom prst="rect">
            <a:avLst/>
          </a:prstGeom>
        </p:spPr>
      </p:pic>
    </p:spTree>
    <p:extLst>
      <p:ext uri="{BB962C8B-B14F-4D97-AF65-F5344CB8AC3E}">
        <p14:creationId xmlns:p14="http://schemas.microsoft.com/office/powerpoint/2010/main" val="1641824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90929" y="708338"/>
            <a:ext cx="9749307" cy="523220"/>
          </a:xfrm>
          <a:prstGeom prst="rect">
            <a:avLst/>
          </a:prstGeom>
          <a:noFill/>
        </p:spPr>
        <p:txBody>
          <a:bodyPr wrap="square" rtlCol="0">
            <a:spAutoFit/>
          </a:bodyPr>
          <a:lstStyle/>
          <a:p>
            <a:pPr algn="ctr"/>
            <a:r>
              <a:rPr lang="es-MX" sz="2800" b="1" dirty="0" smtClean="0">
                <a:solidFill>
                  <a:srgbClr val="7030A0"/>
                </a:solidFill>
                <a:latin typeface="Century Gothic" panose="020B0502020202020204" pitchFamily="34" charset="0"/>
              </a:rPr>
              <a:t>Promoción de la lectura estratégica y crítica</a:t>
            </a:r>
            <a:endParaRPr lang="en-US" sz="2800" b="1" dirty="0">
              <a:solidFill>
                <a:srgbClr val="7030A0"/>
              </a:solidFill>
              <a:latin typeface="Century Gothic" panose="020B0502020202020204" pitchFamily="34" charset="0"/>
            </a:endParaRPr>
          </a:p>
        </p:txBody>
      </p:sp>
      <p:sp>
        <p:nvSpPr>
          <p:cNvPr id="5" name="CuadroTexto 4"/>
          <p:cNvSpPr txBox="1"/>
          <p:nvPr/>
        </p:nvSpPr>
        <p:spPr>
          <a:xfrm>
            <a:off x="1094705" y="1833613"/>
            <a:ext cx="9916732" cy="3693319"/>
          </a:xfrm>
          <a:prstGeom prst="rect">
            <a:avLst/>
          </a:prstGeom>
          <a:noFill/>
        </p:spPr>
        <p:txBody>
          <a:bodyPr wrap="square" rtlCol="0">
            <a:spAutoFit/>
          </a:bodyPr>
          <a:lstStyle/>
          <a:p>
            <a:pPr marL="342900" indent="-342900">
              <a:buAutoNum type="arabicPeriod"/>
            </a:pPr>
            <a:r>
              <a:rPr lang="es-MX" dirty="0" smtClean="0"/>
              <a:t>Debe ser autónoma y estratégica.</a:t>
            </a:r>
          </a:p>
          <a:p>
            <a:pPr marL="342900" indent="-342900">
              <a:buAutoNum type="arabicPeriod"/>
            </a:pPr>
            <a:r>
              <a:rPr lang="es-MX" dirty="0" smtClean="0"/>
              <a:t>La infuncionalidad: Las actividades de escritura y de lectura deben tener sentido</a:t>
            </a:r>
            <a:r>
              <a:rPr lang="es-MX" dirty="0"/>
              <a:t> </a:t>
            </a:r>
            <a:r>
              <a:rPr lang="es-MX" dirty="0" smtClean="0"/>
              <a:t>(Metas y propósitos académicos) además de que debe vincularse con sus intereses y motivaciones.</a:t>
            </a:r>
          </a:p>
          <a:p>
            <a:pPr marL="342900" indent="-342900">
              <a:buAutoNum type="arabicPeriod"/>
            </a:pPr>
            <a:r>
              <a:rPr lang="es-MX" dirty="0" smtClean="0"/>
              <a:t>Propósitos personales.</a:t>
            </a:r>
          </a:p>
          <a:p>
            <a:pPr marL="342900" indent="-342900">
              <a:buAutoNum type="arabicPeriod"/>
            </a:pPr>
            <a:r>
              <a:rPr lang="es-MX" dirty="0" smtClean="0"/>
              <a:t>Las estrategias se deben desarrollar antes de iniciar la lectura, después y al final.</a:t>
            </a:r>
          </a:p>
          <a:p>
            <a:pPr marL="342900" indent="-342900">
              <a:buAutoNum type="arabicPeriod"/>
            </a:pPr>
            <a:r>
              <a:rPr lang="es-MX" dirty="0" smtClean="0"/>
              <a:t>Analizar las estrategias más funcionales y seleccionar las más adecuadas.</a:t>
            </a:r>
          </a:p>
          <a:p>
            <a:pPr marL="342900" indent="-342900">
              <a:buAutoNum type="arabicPeriod"/>
            </a:pPr>
            <a:r>
              <a:rPr lang="es-MX" dirty="0" smtClean="0"/>
              <a:t>La enseñanza de estrategias requiere tiempo y esfuerzo (Fomentarla a diario).</a:t>
            </a:r>
            <a:endParaRPr lang="es-MX" dirty="0"/>
          </a:p>
          <a:p>
            <a:pPr marL="342900" indent="-342900">
              <a:buAutoNum type="arabicPeriod"/>
            </a:pPr>
            <a:r>
              <a:rPr lang="es-MX" dirty="0" smtClean="0"/>
              <a:t>El enseñante es un guía que crea las condiciones del aprendizaje (La enseñanza se fundamenta en él).</a:t>
            </a:r>
          </a:p>
          <a:p>
            <a:pPr marL="342900" indent="-342900">
              <a:buAutoNum type="arabicPeriod"/>
            </a:pPr>
            <a:r>
              <a:rPr lang="es-MX" dirty="0" smtClean="0"/>
              <a:t>La enseñanza de la competencia estratégica se basa en la práctica interactiva y conjunta del alumno y el docente.</a:t>
            </a:r>
          </a:p>
          <a:p>
            <a:pPr marL="342900" indent="-342900">
              <a:buAutoNum type="arabicPeriod"/>
            </a:pPr>
            <a:r>
              <a:rPr lang="es-MX" dirty="0" smtClean="0"/>
              <a:t>Guías de lectura.</a:t>
            </a:r>
          </a:p>
          <a:p>
            <a:pPr marL="342900" indent="-342900">
              <a:buAutoNum type="arabicPeriod"/>
            </a:pPr>
            <a:endParaRPr lang="en-US" dirty="0"/>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r="1784" b="9682"/>
          <a:stretch/>
        </p:blipFill>
        <p:spPr>
          <a:xfrm>
            <a:off x="1305259" y="237544"/>
            <a:ext cx="2249309" cy="14576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22209" y="4984999"/>
            <a:ext cx="2010445" cy="163786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286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25769" y="540913"/>
            <a:ext cx="8809149" cy="646331"/>
          </a:xfrm>
          <a:prstGeom prst="rect">
            <a:avLst/>
          </a:prstGeom>
          <a:noFill/>
        </p:spPr>
        <p:txBody>
          <a:bodyPr wrap="square" rtlCol="0">
            <a:spAutoFit/>
          </a:bodyPr>
          <a:lstStyle/>
          <a:p>
            <a:pPr algn="ctr"/>
            <a:r>
              <a:rPr lang="es-MX" sz="3600" b="1" dirty="0" smtClean="0">
                <a:solidFill>
                  <a:srgbClr val="00B050"/>
                </a:solidFill>
              </a:rPr>
              <a:t>Lectura y motivación</a:t>
            </a:r>
            <a:endParaRPr lang="en-US" sz="3600" b="1" dirty="0">
              <a:solidFill>
                <a:srgbClr val="00B050"/>
              </a:solidFill>
            </a:endParaRPr>
          </a:p>
        </p:txBody>
      </p:sp>
      <p:sp>
        <p:nvSpPr>
          <p:cNvPr id="5" name="CuadroTexto 4"/>
          <p:cNvSpPr txBox="1"/>
          <p:nvPr/>
        </p:nvSpPr>
        <p:spPr>
          <a:xfrm>
            <a:off x="579549" y="1365161"/>
            <a:ext cx="8152327" cy="5262979"/>
          </a:xfrm>
          <a:prstGeom prst="rect">
            <a:avLst/>
          </a:prstGeom>
          <a:noFill/>
        </p:spPr>
        <p:txBody>
          <a:bodyPr wrap="square" rtlCol="0">
            <a:spAutoFit/>
          </a:bodyPr>
          <a:lstStyle/>
          <a:p>
            <a:r>
              <a:rPr lang="es-MX" sz="2400" dirty="0" smtClean="0"/>
              <a:t>Uno de los principales problemas de los alumnos es su baja motivación para leer los textos que sus profesores sugieren en clase.</a:t>
            </a:r>
          </a:p>
          <a:p>
            <a:r>
              <a:rPr lang="es-MX" sz="2400" dirty="0" smtClean="0"/>
              <a:t>Aspectos motivacionales para aplicar en el aula: </a:t>
            </a:r>
          </a:p>
          <a:p>
            <a:r>
              <a:rPr lang="es-MX" sz="2400" dirty="0" smtClean="0"/>
              <a:t>1. Que los alumnos elijan los textos que desean leer.</a:t>
            </a:r>
          </a:p>
          <a:p>
            <a:r>
              <a:rPr lang="es-MX" sz="2400" dirty="0" smtClean="0"/>
              <a:t>2. Para lecturas obligadas que los alumnos elijan entre varios.</a:t>
            </a:r>
          </a:p>
          <a:p>
            <a:r>
              <a:rPr lang="es-MX" sz="2400" dirty="0" smtClean="0"/>
              <a:t>3. Textos con significatividad (adecuados) ni fáciles ni difíciles.</a:t>
            </a:r>
          </a:p>
          <a:p>
            <a:r>
              <a:rPr lang="es-MX" sz="2400" dirty="0" smtClean="0"/>
              <a:t>4. Experiencias de comprensión lectora.</a:t>
            </a:r>
          </a:p>
          <a:p>
            <a:r>
              <a:rPr lang="es-MX" sz="2400" dirty="0" smtClean="0"/>
              <a:t>5. Valorar y reconocer el esfuerzo de los alumnos como lectores.</a:t>
            </a:r>
          </a:p>
          <a:p>
            <a:r>
              <a:rPr lang="es-MX" sz="2400" dirty="0" smtClean="0"/>
              <a:t>6. Anima la curiosidad de los pequeños lectores (fomentar).</a:t>
            </a:r>
          </a:p>
          <a:p>
            <a:r>
              <a:rPr lang="es-MX" sz="2400" dirty="0" smtClean="0"/>
              <a:t>7. Promueva lectura social.</a:t>
            </a:r>
          </a:p>
          <a:p>
            <a:r>
              <a:rPr lang="es-MX" sz="2400" dirty="0" smtClean="0"/>
              <a:t>8. Fomentar el fortalecimiento de la autoeficacia lectora.</a:t>
            </a:r>
          </a:p>
          <a:p>
            <a:r>
              <a:rPr lang="es-MX" sz="2400" dirty="0" smtClean="0"/>
              <a:t>9. Reconozca al alumno como lector y como intérprete de textos.</a:t>
            </a:r>
            <a:endParaRPr lang="en-US" sz="24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0056" y="2059072"/>
            <a:ext cx="3142445" cy="21346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1602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4000" b="1" dirty="0" smtClean="0">
                <a:solidFill>
                  <a:srgbClr val="0070C0"/>
                </a:solidFill>
              </a:rPr>
              <a:t>EVALUACIÓN DE LA LECTURA</a:t>
            </a:r>
            <a:endParaRPr lang="en-US" sz="4000" b="1" dirty="0">
              <a:solidFill>
                <a:srgbClr val="0070C0"/>
              </a:solidFill>
            </a:endParaRPr>
          </a:p>
        </p:txBody>
      </p:sp>
      <p:sp>
        <p:nvSpPr>
          <p:cNvPr id="4" name="CuadroTexto 3"/>
          <p:cNvSpPr txBox="1"/>
          <p:nvPr/>
        </p:nvSpPr>
        <p:spPr>
          <a:xfrm>
            <a:off x="838200" y="1275008"/>
            <a:ext cx="10623997" cy="2554545"/>
          </a:xfrm>
          <a:prstGeom prst="rect">
            <a:avLst/>
          </a:prstGeom>
          <a:noFill/>
        </p:spPr>
        <p:txBody>
          <a:bodyPr wrap="square" rtlCol="0">
            <a:spAutoFit/>
          </a:bodyPr>
          <a:lstStyle/>
          <a:p>
            <a:r>
              <a:rPr lang="es-MX" sz="2000" dirty="0" smtClean="0">
                <a:latin typeface="Century Gothic" panose="020B0502020202020204" pitchFamily="34" charset="0"/>
              </a:rPr>
              <a:t>Toda actividad evaluativa de la comprensión exigirá al menos la ejecución de tres aspectos:</a:t>
            </a:r>
          </a:p>
          <a:p>
            <a:pPr marL="342900" indent="-342900">
              <a:buAutoNum type="arabicPeriod"/>
            </a:pPr>
            <a:r>
              <a:rPr lang="es-MX" sz="2000" dirty="0" smtClean="0">
                <a:latin typeface="Century Gothic" panose="020B0502020202020204" pitchFamily="34" charset="0"/>
              </a:rPr>
              <a:t>Identificar lo que se desea evaluar.</a:t>
            </a:r>
          </a:p>
          <a:p>
            <a:pPr marL="342900" indent="-342900">
              <a:buAutoNum type="arabicPeriod"/>
            </a:pPr>
            <a:r>
              <a:rPr lang="es-MX" sz="2000" dirty="0" smtClean="0">
                <a:latin typeface="Century Gothic" panose="020B0502020202020204" pitchFamily="34" charset="0"/>
              </a:rPr>
              <a:t>Poner al alumno en interacción con el texto.</a:t>
            </a:r>
          </a:p>
          <a:p>
            <a:pPr marL="342900" indent="-342900">
              <a:buAutoNum type="arabicPeriod"/>
            </a:pPr>
            <a:r>
              <a:rPr lang="es-MX" sz="2000" dirty="0" smtClean="0">
                <a:latin typeface="Century Gothic" panose="020B0502020202020204" pitchFamily="34" charset="0"/>
              </a:rPr>
              <a:t>Aplicar tareas o situaciones de evaluación con o sin el texto.</a:t>
            </a:r>
          </a:p>
          <a:p>
            <a:pPr marL="342900" indent="-342900">
              <a:buAutoNum type="arabicPeriod"/>
            </a:pPr>
            <a:endParaRPr lang="es-MX" sz="2000" dirty="0">
              <a:latin typeface="Century Gothic" panose="020B0502020202020204" pitchFamily="34" charset="0"/>
            </a:endParaRPr>
          </a:p>
          <a:p>
            <a:r>
              <a:rPr lang="es-MX" sz="2000" dirty="0" smtClean="0">
                <a:latin typeface="Century Gothic" panose="020B0502020202020204" pitchFamily="34" charset="0"/>
              </a:rPr>
              <a:t>De cualquier modo siempre es necesario partir de qué es lo que conoce el alumno (Evaluación diagnóstica)</a:t>
            </a:r>
            <a:endParaRPr lang="en-US" sz="2000" dirty="0">
              <a:latin typeface="Century Gothic" panose="020B0502020202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294" y="4134119"/>
            <a:ext cx="4473706" cy="23413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CuadroTexto 5"/>
          <p:cNvSpPr txBox="1"/>
          <p:nvPr/>
        </p:nvSpPr>
        <p:spPr>
          <a:xfrm>
            <a:off x="6671256" y="4134119"/>
            <a:ext cx="5718220" cy="2031325"/>
          </a:xfrm>
          <a:prstGeom prst="rect">
            <a:avLst/>
          </a:prstGeom>
          <a:noFill/>
        </p:spPr>
        <p:txBody>
          <a:bodyPr wrap="square" rtlCol="0">
            <a:spAutoFit/>
          </a:bodyPr>
          <a:lstStyle/>
          <a:p>
            <a:r>
              <a:rPr lang="es-MX" b="1" i="1" dirty="0" smtClean="0"/>
              <a:t>Evaluación de la lectura</a:t>
            </a:r>
          </a:p>
          <a:p>
            <a:r>
              <a:rPr lang="es-MX" dirty="0" smtClean="0"/>
              <a:t>¿Identifica el tema?</a:t>
            </a:r>
          </a:p>
          <a:p>
            <a:r>
              <a:rPr lang="es-MX" dirty="0" smtClean="0"/>
              <a:t>¿Identifica la idea principal?</a:t>
            </a:r>
          </a:p>
          <a:p>
            <a:r>
              <a:rPr lang="es-MX" dirty="0" smtClean="0"/>
              <a:t>¿Es capaz de llegar a una comprensión literal?</a:t>
            </a:r>
          </a:p>
          <a:p>
            <a:r>
              <a:rPr lang="es-MX" dirty="0" smtClean="0"/>
              <a:t>¿Puede tener una comprensión interpretativa?</a:t>
            </a:r>
          </a:p>
          <a:p>
            <a:r>
              <a:rPr lang="es-MX" dirty="0" smtClean="0"/>
              <a:t>¿Puede llegar a una comprensión profunda?</a:t>
            </a:r>
          </a:p>
          <a:p>
            <a:r>
              <a:rPr lang="es-MX" dirty="0" smtClean="0"/>
              <a:t>¿Es capaz de elaborar un resumen coherente?</a:t>
            </a:r>
            <a:endParaRPr lang="es-MX" dirty="0"/>
          </a:p>
        </p:txBody>
      </p:sp>
    </p:spTree>
    <p:extLst>
      <p:ext uri="{BB962C8B-B14F-4D97-AF65-F5344CB8AC3E}">
        <p14:creationId xmlns:p14="http://schemas.microsoft.com/office/powerpoint/2010/main" val="1840955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457200"/>
            <a:ext cx="10515600" cy="5719763"/>
          </a:xfrm>
        </p:spPr>
        <p:txBody>
          <a:bodyPr/>
          <a:lstStyle/>
          <a:p>
            <a:pPr marL="0" indent="0">
              <a:buNone/>
            </a:pPr>
            <a:r>
              <a:rPr lang="es-MX" sz="2000" dirty="0" smtClean="0"/>
              <a:t>Leer y escribir son habilidades muy parecidas  y la mayor parte de la información que tiene que aprenderse desde la educación básica hasta nivel profesional es a partir de la lectura de textos.</a:t>
            </a:r>
          </a:p>
          <a:p>
            <a:pPr marL="0" indent="0">
              <a:buNone/>
            </a:pPr>
            <a:endParaRPr lang="es-MX" sz="2000" dirty="0" smtClean="0"/>
          </a:p>
          <a:p>
            <a:pPr marL="0" indent="0">
              <a:buNone/>
            </a:pPr>
            <a:r>
              <a:rPr lang="es-MX" sz="2000" dirty="0" smtClean="0"/>
              <a:t>La escritura es como un sistema </a:t>
            </a:r>
            <a:r>
              <a:rPr lang="es-MX" sz="2000" i="1" dirty="0" smtClean="0"/>
              <a:t>semiótico  cultural </a:t>
            </a:r>
            <a:r>
              <a:rPr lang="es-MX" sz="2000" dirty="0" smtClean="0"/>
              <a:t>que ha tenido una enorme importancia en la historia del hombre y en nuestras sociedades actuales señalan al respecto que la escritura permite:</a:t>
            </a:r>
          </a:p>
          <a:p>
            <a:pPr marL="514350" indent="-514350">
              <a:buFont typeface="+mj-lt"/>
              <a:buAutoNum type="alphaLcParenR"/>
            </a:pPr>
            <a:r>
              <a:rPr lang="es-MX" sz="2000" dirty="0" smtClean="0"/>
              <a:t>Establecer una comprensión nueva del mundo y crear una nueva realidad.</a:t>
            </a:r>
          </a:p>
          <a:p>
            <a:pPr marL="514350" indent="-514350">
              <a:buFont typeface="+mj-lt"/>
              <a:buAutoNum type="alphaLcParenR"/>
            </a:pPr>
            <a:r>
              <a:rPr lang="es-MX" sz="2000" dirty="0" smtClean="0"/>
              <a:t>Relacionar y tratar  informaciones  de forma novedosa.</a:t>
            </a:r>
          </a:p>
          <a:p>
            <a:pPr marL="514350" indent="-514350">
              <a:buFont typeface="+mj-lt"/>
              <a:buAutoNum type="alphaLcParenR"/>
            </a:pPr>
            <a:r>
              <a:rPr lang="es-MX" sz="2000" dirty="0" smtClean="0"/>
              <a:t>Establecer modos  de pensar diferentes  e irreductibles a los que posibilita la oralización.</a:t>
            </a:r>
          </a:p>
          <a:p>
            <a:pPr marL="514350" indent="-514350">
              <a:buFont typeface="+mj-lt"/>
              <a:buAutoNum type="alphaLcParenR"/>
            </a:pPr>
            <a:endParaRPr lang="es-MX" dirty="0"/>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3842" y="3947665"/>
            <a:ext cx="3364327" cy="2516517"/>
          </a:xfrm>
          <a:prstGeom prst="rect">
            <a:avLst/>
          </a:prstGeom>
        </p:spPr>
      </p:pic>
    </p:spTree>
    <p:extLst>
      <p:ext uri="{BB962C8B-B14F-4D97-AF65-F5344CB8AC3E}">
        <p14:creationId xmlns:p14="http://schemas.microsoft.com/office/powerpoint/2010/main" val="214747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6"/>
            <a:ext cx="10515600" cy="536396"/>
          </a:xfrm>
        </p:spPr>
        <p:txBody>
          <a:bodyPr>
            <a:normAutofit fontScale="90000"/>
          </a:bodyPr>
          <a:lstStyle/>
          <a:p>
            <a:pPr algn="ctr"/>
            <a:r>
              <a:rPr lang="es-MX" sz="3600" dirty="0" smtClean="0"/>
              <a:t>COMPRENSIÓN DE TEXTOS</a:t>
            </a:r>
            <a:endParaRPr lang="es-MX" sz="3600" dirty="0"/>
          </a:p>
        </p:txBody>
      </p:sp>
      <p:sp>
        <p:nvSpPr>
          <p:cNvPr id="3" name="2 Marcador de contenido"/>
          <p:cNvSpPr>
            <a:spLocks noGrp="1"/>
          </p:cNvSpPr>
          <p:nvPr>
            <p:ph idx="1"/>
          </p:nvPr>
        </p:nvSpPr>
        <p:spPr>
          <a:xfrm>
            <a:off x="838200" y="772732"/>
            <a:ext cx="10515600" cy="5404231"/>
          </a:xfrm>
        </p:spPr>
        <p:txBody>
          <a:bodyPr>
            <a:normAutofit/>
          </a:bodyPr>
          <a:lstStyle/>
          <a:p>
            <a:pPr marL="0" indent="0" algn="just">
              <a:buNone/>
            </a:pPr>
            <a:r>
              <a:rPr lang="es-MX" sz="2000" dirty="0" smtClean="0"/>
              <a:t>Está presente  en los escenarios de todos los niveles educativos por lo que se le considera una actividad  crucial para el aprendizaje escolar, dado a la gran cantidad de información que los alumnos adquieren, discuten y utilizan en las aulas y fuera de ellas a partir de textos escritos.</a:t>
            </a:r>
          </a:p>
          <a:p>
            <a:pPr marL="0" indent="0" algn="just">
              <a:buNone/>
            </a:pPr>
            <a:r>
              <a:rPr lang="es-MX" sz="2000" dirty="0" smtClean="0"/>
              <a:t>El tema de Comprensión de Textos  se considera necesario tomar en cuenta los siguientes tipos de saberes:</a:t>
            </a:r>
          </a:p>
          <a:p>
            <a:pPr marL="457200" indent="-457200" algn="just">
              <a:buFont typeface="+mj-lt"/>
              <a:buAutoNum type="arabicPeriod"/>
            </a:pPr>
            <a:r>
              <a:rPr lang="es-MX" sz="2000" dirty="0" smtClean="0"/>
              <a:t>Las habilidades discursivo-lingüísticas.</a:t>
            </a:r>
          </a:p>
          <a:p>
            <a:pPr marL="457200" indent="-457200" algn="just">
              <a:buFont typeface="+mj-lt"/>
              <a:buAutoNum type="arabicPeriod"/>
            </a:pPr>
            <a:r>
              <a:rPr lang="es-MX" sz="2000" dirty="0" smtClean="0"/>
              <a:t>Habilidades estratégicas, metacognitivo-reflexivas y autorreguladoras para acceder a niveles profundos de comprensión y aprendizaje.</a:t>
            </a:r>
          </a:p>
          <a:p>
            <a:pPr marL="457200" indent="-457200" algn="just">
              <a:buFont typeface="+mj-lt"/>
              <a:buAutoNum type="arabicPeriod"/>
            </a:pPr>
            <a:r>
              <a:rPr lang="es-MX" sz="2000" dirty="0" smtClean="0"/>
              <a:t>El conocimiento de que los textos  pueden  asumir una amplia variedad de géneros y estructuras textuales.</a:t>
            </a:r>
          </a:p>
          <a:p>
            <a:pPr marL="457200" indent="-457200" algn="just">
              <a:buFont typeface="+mj-lt"/>
              <a:buAutoNum type="arabicPeriod"/>
            </a:pPr>
            <a:r>
              <a:rPr lang="es-MX" sz="2000" dirty="0" smtClean="0"/>
              <a:t>Las teorías implícitas de la lectura (y escritura) que poseen los alumnos.</a:t>
            </a:r>
          </a:p>
          <a:p>
            <a:pPr marL="457200" indent="-457200" algn="just">
              <a:buFont typeface="+mj-lt"/>
              <a:buAutoNum type="arabicPeriod"/>
            </a:pPr>
            <a:r>
              <a:rPr lang="es-MX" sz="2000" dirty="0" smtClean="0"/>
              <a:t>El conocimiento de los lectores.</a:t>
            </a:r>
          </a:p>
          <a:p>
            <a:pPr marL="0" indent="0" algn="just">
              <a:buNone/>
            </a:pPr>
            <a:endParaRPr lang="es-MX" sz="20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8109" y="3850783"/>
            <a:ext cx="2642293" cy="2992929"/>
          </a:xfrm>
          <a:prstGeom prst="rect">
            <a:avLst/>
          </a:prstGeom>
        </p:spPr>
      </p:pic>
    </p:spTree>
    <p:extLst>
      <p:ext uri="{BB962C8B-B14F-4D97-AF65-F5344CB8AC3E}">
        <p14:creationId xmlns:p14="http://schemas.microsoft.com/office/powerpoint/2010/main" val="4024574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550308888"/>
              </p:ext>
            </p:extLst>
          </p:nvPr>
        </p:nvGraphicFramePr>
        <p:xfrm>
          <a:off x="760927" y="602132"/>
          <a:ext cx="10515600" cy="5643880"/>
        </p:xfrm>
        <a:graphic>
          <a:graphicData uri="http://schemas.openxmlformats.org/drawingml/2006/table">
            <a:tbl>
              <a:tblPr firstRow="1" bandRow="1">
                <a:tableStyleId>{5C22544A-7EE6-4342-B048-85BDC9FD1C3A}</a:tableStyleId>
              </a:tblPr>
              <a:tblGrid>
                <a:gridCol w="10515600"/>
              </a:tblGrid>
              <a:tr h="370840">
                <a:tc>
                  <a:txBody>
                    <a:bodyPr/>
                    <a:lstStyle/>
                    <a:p>
                      <a:pPr algn="ctr"/>
                      <a:r>
                        <a:rPr lang="es-MX" sz="2800" dirty="0" smtClean="0">
                          <a:solidFill>
                            <a:schemeClr val="tx1"/>
                          </a:solidFill>
                        </a:rPr>
                        <a:t>Antes</a:t>
                      </a:r>
                      <a:r>
                        <a:rPr lang="es-MX" sz="2800" baseline="0" dirty="0" smtClean="0">
                          <a:solidFill>
                            <a:schemeClr val="tx1"/>
                          </a:solidFill>
                        </a:rPr>
                        <a:t> de leer</a:t>
                      </a:r>
                      <a:endParaRPr lang="es-MX" sz="2800" dirty="0">
                        <a:solidFill>
                          <a:schemeClr val="tx1"/>
                        </a:solidFill>
                      </a:endParaRPr>
                    </a:p>
                  </a:txBody>
                  <a:tcPr/>
                </a:tc>
              </a:tr>
              <a:tr h="370840">
                <a:tc>
                  <a:txBody>
                    <a:bodyPr/>
                    <a:lstStyle/>
                    <a:p>
                      <a:r>
                        <a:rPr lang="es-MX" dirty="0" smtClean="0"/>
                        <a:t>Pensemos</a:t>
                      </a:r>
                      <a:r>
                        <a:rPr lang="es-MX" baseline="0" dirty="0" smtClean="0"/>
                        <a:t> en el objetivo de la lectura</a:t>
                      </a:r>
                    </a:p>
                    <a:p>
                      <a:r>
                        <a:rPr lang="es-MX" baseline="0" dirty="0" smtClean="0"/>
                        <a:t>¿Por qué vamos a leer el texto?¿Cuál es nuestra intención?</a:t>
                      </a:r>
                    </a:p>
                    <a:p>
                      <a:r>
                        <a:rPr lang="es-MX" b="1" i="1" baseline="0" dirty="0" smtClean="0"/>
                        <a:t>Nos situamos</a:t>
                      </a:r>
                    </a:p>
                    <a:p>
                      <a:r>
                        <a:rPr lang="es-MX" baseline="0" dirty="0" smtClean="0"/>
                        <a:t>¿Qué tipo de publicación es?</a:t>
                      </a:r>
                    </a:p>
                    <a:p>
                      <a:r>
                        <a:rPr lang="es-MX" baseline="0" dirty="0" smtClean="0"/>
                        <a:t>¿En qué fecha fue publicado el texto?</a:t>
                      </a:r>
                    </a:p>
                    <a:p>
                      <a:r>
                        <a:rPr lang="es-MX" baseline="0" dirty="0" smtClean="0"/>
                        <a:t>¿Quién es el autor?</a:t>
                      </a:r>
                    </a:p>
                    <a:p>
                      <a:r>
                        <a:rPr lang="es-MX" baseline="0" dirty="0" smtClean="0"/>
                        <a:t>¿Tienen apoyos que pueden facilitar la lectura?¿De qué tipo?</a:t>
                      </a:r>
                    </a:p>
                    <a:p>
                      <a:r>
                        <a:rPr lang="es-MX" b="1" i="1" baseline="0" dirty="0" smtClean="0"/>
                        <a:t>Hacemos las primeras predicciones</a:t>
                      </a:r>
                    </a:p>
                    <a:p>
                      <a:r>
                        <a:rPr lang="es-MX" baseline="0" dirty="0" smtClean="0"/>
                        <a:t>¿Qué nos dice el título?</a:t>
                      </a:r>
                    </a:p>
                    <a:p>
                      <a:r>
                        <a:rPr lang="es-MX" baseline="0" dirty="0" smtClean="0"/>
                        <a:t>¿Nos da idea del tema del texto?</a:t>
                      </a:r>
                    </a:p>
                    <a:p>
                      <a:r>
                        <a:rPr lang="es-MX" baseline="0" dirty="0" smtClean="0"/>
                        <a:t>¿Qué suponemos que vamos a encontrar?</a:t>
                      </a:r>
                    </a:p>
                    <a:p>
                      <a:r>
                        <a:rPr lang="es-MX" b="1" i="1" baseline="0" dirty="0" smtClean="0"/>
                        <a:t>Recordemos lo que sabemos sobre el tema</a:t>
                      </a:r>
                    </a:p>
                    <a:p>
                      <a:r>
                        <a:rPr lang="es-MX" baseline="0" dirty="0" smtClean="0"/>
                        <a:t>¿Tenemos algún conocimiento del tema que nos pueda ayudar?</a:t>
                      </a:r>
                    </a:p>
                    <a:p>
                      <a:r>
                        <a:rPr lang="es-MX" baseline="0" dirty="0" smtClean="0"/>
                        <a:t>¿Nos parece fácil?¿Creemos que podremos entenderlo?</a:t>
                      </a:r>
                    </a:p>
                    <a:p>
                      <a:r>
                        <a:rPr lang="es-MX" b="1" i="1" baseline="0" dirty="0" smtClean="0"/>
                        <a:t>Decidimos cómo empezar a leer</a:t>
                      </a:r>
                    </a:p>
                    <a:p>
                      <a:r>
                        <a:rPr lang="es-MX" baseline="0" dirty="0" smtClean="0"/>
                        <a:t>¿Cómo vamos a leer el texto para conseguir lo que pretendemos?</a:t>
                      </a:r>
                    </a:p>
                    <a:p>
                      <a:r>
                        <a:rPr lang="es-MX" baseline="0" dirty="0" smtClean="0"/>
                        <a:t>¿Pensamos que vamos a necesitar tomar notas, subrayar, pararnos, leerlo más de una vez?</a:t>
                      </a:r>
                    </a:p>
                  </a:txBody>
                  <a:tcPr/>
                </a:tc>
              </a:tr>
              <a:tr h="370840">
                <a:tc>
                  <a:txBody>
                    <a:bodyPr/>
                    <a:lstStyle/>
                    <a:p>
                      <a:endParaRPr lang="es-MX" dirty="0"/>
                    </a:p>
                  </a:txBody>
                  <a:tcPr/>
                </a:tc>
              </a:tr>
            </a:tbl>
          </a:graphicData>
        </a:graphic>
      </p:graphicFrame>
      <p:pic>
        <p:nvPicPr>
          <p:cNvPr id="3" name="Imagen 2"/>
          <p:cNvPicPr>
            <a:picLocks noChangeAspect="1"/>
          </p:cNvPicPr>
          <p:nvPr/>
        </p:nvPicPr>
        <p:blipFill>
          <a:blip r:embed="rId2"/>
          <a:stretch>
            <a:fillRect/>
          </a:stretch>
        </p:blipFill>
        <p:spPr>
          <a:xfrm>
            <a:off x="7225368" y="1475207"/>
            <a:ext cx="3633153" cy="3714980"/>
          </a:xfrm>
          <a:prstGeom prst="rect">
            <a:avLst/>
          </a:prstGeom>
        </p:spPr>
      </p:pic>
    </p:spTree>
    <p:extLst>
      <p:ext uri="{BB962C8B-B14F-4D97-AF65-F5344CB8AC3E}">
        <p14:creationId xmlns:p14="http://schemas.microsoft.com/office/powerpoint/2010/main" val="768100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4550" y="1349089"/>
            <a:ext cx="7431715" cy="3695136"/>
          </a:xfrm>
        </p:spPr>
        <p:txBody>
          <a:bodyPr>
            <a:normAutofit/>
          </a:bodyPr>
          <a:lstStyle/>
          <a:p>
            <a:pPr algn="just"/>
            <a:r>
              <a:rPr lang="es-MX" sz="2400" b="1" dirty="0" smtClean="0"/>
              <a:t>Subrayado: </a:t>
            </a:r>
            <a:r>
              <a:rPr lang="es-MX" sz="2400" dirty="0" smtClean="0"/>
              <a:t>Resaltar o remarcar conceptos, enunciados o párrafos que se consideran importantes.</a:t>
            </a:r>
          </a:p>
          <a:p>
            <a:pPr marL="0" indent="0" algn="just">
              <a:buNone/>
            </a:pPr>
            <a:endParaRPr lang="es-MX" sz="2400" dirty="0" smtClean="0"/>
          </a:p>
          <a:p>
            <a:pPr algn="just"/>
            <a:r>
              <a:rPr lang="es-MX" sz="2400" b="1" dirty="0" smtClean="0"/>
              <a:t>Tomar notas: </a:t>
            </a:r>
            <a:r>
              <a:rPr lang="es-MX" sz="2400" dirty="0" smtClean="0"/>
              <a:t>Selección de información importante encontrada (parafraseada).</a:t>
            </a:r>
          </a:p>
          <a:p>
            <a:pPr marL="0" indent="0" algn="just">
              <a:buNone/>
            </a:pPr>
            <a:endParaRPr lang="es-MX" sz="2400" dirty="0" smtClean="0"/>
          </a:p>
          <a:p>
            <a:pPr algn="just"/>
            <a:r>
              <a:rPr lang="es-MX" sz="2400" b="1" dirty="0" smtClean="0"/>
              <a:t>Autoexplicaciones: </a:t>
            </a:r>
            <a:r>
              <a:rPr lang="es-MX" sz="2400" dirty="0" smtClean="0"/>
              <a:t>Se basan en el uso del conocimiento previo, intentos que hacen los lectores por explicarse lo que dice el texto y darle sentido.</a:t>
            </a:r>
          </a:p>
          <a:p>
            <a:pPr marL="0" indent="0">
              <a:buNone/>
            </a:pPr>
            <a:endParaRPr lang="es-MX" dirty="0" smtClean="0"/>
          </a:p>
          <a:p>
            <a:endParaRPr lang="es-MX" dirty="0"/>
          </a:p>
        </p:txBody>
      </p:sp>
      <p:pic>
        <p:nvPicPr>
          <p:cNvPr id="1028" name="Picture 4" descr="https://lh6.googleusercontent.com/bsml2qZLr_CwahNVgItBj6Qr6Qz6by8_msYVYrHLvTjkG64DljZuwunSLCZlYxdtWSZmAOvvj5vntmQWALMD6sv_oxrCKYu92uB-y2r6t4ybxMAgfKXmShSTMhy8y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8935" y="137502"/>
            <a:ext cx="3631693" cy="24231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haval.es/chavales/sites/default/files/notep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8934" y="2058400"/>
            <a:ext cx="3631693" cy="272204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4"/>
          <a:stretch>
            <a:fillRect/>
          </a:stretch>
        </p:blipFill>
        <p:spPr>
          <a:xfrm>
            <a:off x="8408933" y="4248807"/>
            <a:ext cx="3631694" cy="2519215"/>
          </a:xfrm>
          <a:prstGeom prst="rect">
            <a:avLst/>
          </a:prstGeom>
        </p:spPr>
      </p:pic>
      <p:sp>
        <p:nvSpPr>
          <p:cNvPr id="2" name="CuadroTexto 1"/>
          <p:cNvSpPr txBox="1"/>
          <p:nvPr/>
        </p:nvSpPr>
        <p:spPr>
          <a:xfrm>
            <a:off x="2987595" y="437882"/>
            <a:ext cx="4211695" cy="646331"/>
          </a:xfrm>
          <a:prstGeom prst="rect">
            <a:avLst/>
          </a:prstGeom>
          <a:noFill/>
        </p:spPr>
        <p:txBody>
          <a:bodyPr wrap="square" rtlCol="0">
            <a:spAutoFit/>
          </a:bodyPr>
          <a:lstStyle/>
          <a:p>
            <a:pPr algn="ctr"/>
            <a:r>
              <a:rPr lang="es-MX" sz="3600" b="1" dirty="0" smtClean="0"/>
              <a:t>Durante la lectura…</a:t>
            </a:r>
            <a:endParaRPr lang="es-MX" sz="3600" b="1" dirty="0"/>
          </a:p>
        </p:txBody>
      </p:sp>
      <p:sp>
        <p:nvSpPr>
          <p:cNvPr id="5" name="CuadroTexto 4"/>
          <p:cNvSpPr txBox="1"/>
          <p:nvPr/>
        </p:nvSpPr>
        <p:spPr>
          <a:xfrm>
            <a:off x="695458" y="5309101"/>
            <a:ext cx="6864439" cy="1200329"/>
          </a:xfrm>
          <a:prstGeom prst="rect">
            <a:avLst/>
          </a:prstGeom>
          <a:noFill/>
        </p:spPr>
        <p:txBody>
          <a:bodyPr wrap="square" rtlCol="0">
            <a:spAutoFit/>
          </a:bodyPr>
          <a:lstStyle/>
          <a:p>
            <a:r>
              <a:rPr lang="es-MX" dirty="0" smtClean="0"/>
              <a:t>¿Usa señales del texto para construir significado?</a:t>
            </a:r>
          </a:p>
          <a:p>
            <a:r>
              <a:rPr lang="es-MX" dirty="0" smtClean="0"/>
              <a:t>¿Verifica las hipótesis, plantea otras nuevas y si existe algún error, reflexiona para encontrar su causa?</a:t>
            </a:r>
          </a:p>
          <a:p>
            <a:r>
              <a:rPr lang="es-MX" dirty="0" smtClean="0"/>
              <a:t>Ante las dificultades, ¿Qué recursos utiliza para superarlas?</a:t>
            </a:r>
          </a:p>
        </p:txBody>
      </p:sp>
    </p:spTree>
    <p:extLst>
      <p:ext uri="{BB962C8B-B14F-4D97-AF65-F5344CB8AC3E}">
        <p14:creationId xmlns:p14="http://schemas.microsoft.com/office/powerpoint/2010/main" val="241256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3600" b="1" dirty="0" smtClean="0">
                <a:latin typeface="+mn-lt"/>
              </a:rPr>
              <a:t>Después de la lectura…</a:t>
            </a:r>
            <a:endParaRPr lang="es-MX" sz="3600" b="1" dirty="0">
              <a:latin typeface="+mn-lt"/>
            </a:endParaRPr>
          </a:p>
        </p:txBody>
      </p:sp>
      <p:sp>
        <p:nvSpPr>
          <p:cNvPr id="3" name="Marcador de contenido 2"/>
          <p:cNvSpPr>
            <a:spLocks noGrp="1"/>
          </p:cNvSpPr>
          <p:nvPr>
            <p:ph idx="1"/>
          </p:nvPr>
        </p:nvSpPr>
        <p:spPr/>
        <p:txBody>
          <a:bodyPr/>
          <a:lstStyle/>
          <a:p>
            <a:r>
              <a:rPr lang="es-MX" b="1" dirty="0" smtClean="0"/>
              <a:t>Identificación de la idea principal: </a:t>
            </a:r>
            <a:r>
              <a:rPr lang="es-MX" dirty="0" smtClean="0"/>
              <a:t>¿Cuál es la idea más importante que el autor utiliza para explicar el tema?</a:t>
            </a:r>
          </a:p>
          <a:p>
            <a:pPr marL="0" indent="0">
              <a:buNone/>
            </a:pPr>
            <a:endParaRPr lang="es-MX" dirty="0" smtClean="0"/>
          </a:p>
          <a:p>
            <a:r>
              <a:rPr lang="es-MX" b="1" dirty="0" smtClean="0"/>
              <a:t>El resumen: </a:t>
            </a:r>
            <a:r>
              <a:rPr lang="es-MX" dirty="0" smtClean="0"/>
              <a:t>Ideas principales del texto.</a:t>
            </a:r>
            <a:endParaRPr lang="es-MX" dirty="0"/>
          </a:p>
        </p:txBody>
      </p:sp>
      <p:pic>
        <p:nvPicPr>
          <p:cNvPr id="3074" name="Picture 2" descr="https://rsanzcarrera.files.wordpress.com/2015/04/curricul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8651" y="2985953"/>
            <a:ext cx="4943475" cy="376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014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98242" y="401146"/>
            <a:ext cx="9144000" cy="2387600"/>
          </a:xfrm>
        </p:spPr>
        <p:txBody>
          <a:bodyPr>
            <a:normAutofit/>
          </a:bodyPr>
          <a:lstStyle/>
          <a:p>
            <a:r>
              <a:rPr lang="es-MX" sz="3600" b="1" dirty="0" smtClean="0"/>
              <a:t>RECURSOS PARA APROXIMACIÓN ESTRATÉGICA EN LA SITUACIÓN DE LEER PARA APRENDER</a:t>
            </a:r>
            <a:endParaRPr lang="es-MX" sz="3600" b="1" dirty="0"/>
          </a:p>
        </p:txBody>
      </p:sp>
      <p:pic>
        <p:nvPicPr>
          <p:cNvPr id="3" name="Picture 4" descr="http://u.jimdo.com/www39/o/s4b4566280400b991/img/i2b2873c6a0e3d8f2/1359996814/std/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481" y="3007792"/>
            <a:ext cx="3738561" cy="3721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787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t>Antes de iniciar la </a:t>
            </a:r>
            <a:r>
              <a:rPr lang="es-MX" b="1" dirty="0" smtClean="0"/>
              <a:t>lectura</a:t>
            </a:r>
            <a:r>
              <a:rPr lang="es-MX" b="1" dirty="0"/>
              <a:t/>
            </a:r>
            <a:br>
              <a:rPr lang="es-MX" b="1" dirty="0"/>
            </a:br>
            <a:endParaRPr lang="es-MX" b="1" dirty="0"/>
          </a:p>
        </p:txBody>
      </p:sp>
      <p:sp>
        <p:nvSpPr>
          <p:cNvPr id="3" name="Marcador de contenido 2"/>
          <p:cNvSpPr>
            <a:spLocks noGrp="1"/>
          </p:cNvSpPr>
          <p:nvPr>
            <p:ph idx="1"/>
          </p:nvPr>
        </p:nvSpPr>
        <p:spPr/>
        <p:txBody>
          <a:bodyPr/>
          <a:lstStyle/>
          <a:p>
            <a:r>
              <a:rPr lang="es-MX" dirty="0" smtClean="0"/>
              <a:t>Usar los conocimientos previos pertinentes para facilitar la interpretación y construcción de significados.</a:t>
            </a:r>
          </a:p>
          <a:p>
            <a:r>
              <a:rPr lang="es-MX" dirty="0" smtClean="0"/>
              <a:t>Elaborar predicciones acerca de lo que tratará el texto y cómo lo dirá.</a:t>
            </a:r>
          </a:p>
          <a:p>
            <a:r>
              <a:rPr lang="es-MX" dirty="0" smtClean="0"/>
              <a:t>Plantearse preguntas y expectativas semióticas relevantes.</a:t>
            </a:r>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1647" y="4168261"/>
            <a:ext cx="3895725" cy="2333625"/>
          </a:xfrm>
          <a:prstGeom prst="rect">
            <a:avLst/>
          </a:prstGeom>
        </p:spPr>
      </p:pic>
    </p:spTree>
    <p:extLst>
      <p:ext uri="{BB962C8B-B14F-4D97-AF65-F5344CB8AC3E}">
        <p14:creationId xmlns:p14="http://schemas.microsoft.com/office/powerpoint/2010/main" val="1196587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5473" y="3551394"/>
            <a:ext cx="10515600" cy="2372888"/>
          </a:xfrm>
        </p:spPr>
        <p:txBody>
          <a:bodyPr/>
          <a:lstStyle/>
          <a:p>
            <a:pPr algn="just"/>
            <a:r>
              <a:rPr lang="es-MX" b="1" dirty="0" smtClean="0"/>
              <a:t>Predicción y elaboración de preguntas: </a:t>
            </a:r>
            <a:r>
              <a:rPr lang="es-MX" dirty="0"/>
              <a:t>S</a:t>
            </a:r>
            <a:r>
              <a:rPr lang="es-MX" dirty="0" smtClean="0"/>
              <a:t>irven para proponer un contexto, y también implican directamente la activación y el uso de conocimientos previos.</a:t>
            </a:r>
          </a:p>
          <a:p>
            <a:pPr marL="0" indent="0" algn="just">
              <a:buNone/>
            </a:pPr>
            <a:r>
              <a:rPr lang="es-MX" dirty="0" smtClean="0"/>
              <a:t>Pueden realizarse no sólo al principio de la lectura, sino durante o al final; puede estar relacionada con la elaboración de una hipótesis.</a:t>
            </a:r>
          </a:p>
        </p:txBody>
      </p:sp>
      <p:pic>
        <p:nvPicPr>
          <p:cNvPr id="4" name="Picture 2" descr="http://lengua.laguia2000.com/wp-content/uploads/2010/09/comprension-lectora.jpg"/>
          <p:cNvPicPr>
            <a:picLocks noChangeAspect="1" noChangeArrowheads="1"/>
          </p:cNvPicPr>
          <p:nvPr/>
        </p:nvPicPr>
        <p:blipFill rotWithShape="1">
          <a:blip r:embed="rId2">
            <a:extLst>
              <a:ext uri="{28A0092B-C50C-407E-A947-70E740481C1C}">
                <a14:useLocalDpi xmlns:a14="http://schemas.microsoft.com/office/drawing/2010/main" val="0"/>
              </a:ext>
            </a:extLst>
          </a:blip>
          <a:srcRect l="1" r="1713" b="8450"/>
          <a:stretch/>
        </p:blipFill>
        <p:spPr bwMode="auto">
          <a:xfrm>
            <a:off x="3970058" y="154196"/>
            <a:ext cx="2662562" cy="318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900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751</TotalTime>
  <Words>1176</Words>
  <Application>Microsoft Office PowerPoint</Application>
  <PresentationFormat>Personalizado</PresentationFormat>
  <Paragraphs>98</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UN ENTORNO  PARA LA LECTURA ESTRATÉGICA</vt:lpstr>
      <vt:lpstr>Presentación de PowerPoint</vt:lpstr>
      <vt:lpstr>COMPRENSIÓN DE TEXTOS</vt:lpstr>
      <vt:lpstr>Presentación de PowerPoint</vt:lpstr>
      <vt:lpstr>Presentación de PowerPoint</vt:lpstr>
      <vt:lpstr>Después de la lectura…</vt:lpstr>
      <vt:lpstr>RECURSOS PARA APROXIMACIÓN ESTRATÉGICA EN LA SITUACIÓN DE LEER PARA APRENDER</vt:lpstr>
      <vt:lpstr>Antes de iniciar la lectura </vt:lpstr>
      <vt:lpstr>Presentación de PowerPoint</vt:lpstr>
      <vt:lpstr>Durante la lectura</vt:lpstr>
      <vt:lpstr>Presentación de PowerPoint</vt:lpstr>
      <vt:lpstr>Presentación de PowerPoint</vt:lpstr>
      <vt:lpstr>Actividades para una lectura compartida </vt:lpstr>
      <vt:lpstr>Presentación de PowerPoint</vt:lpstr>
      <vt:lpstr>Presentación de PowerPoint</vt:lpstr>
      <vt:lpstr>EVALUACIÓN DE LA LECTURA</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ENTORNO PARA LA LECTURA ESTRATÉGICA</dc:title>
  <dc:creator>BRENDA ZEPEDA</dc:creator>
  <cp:lastModifiedBy>ADMIN</cp:lastModifiedBy>
  <cp:revision>22</cp:revision>
  <dcterms:created xsi:type="dcterms:W3CDTF">2015-05-27T15:03:01Z</dcterms:created>
  <dcterms:modified xsi:type="dcterms:W3CDTF">2015-06-28T14:01:07Z</dcterms:modified>
</cp:coreProperties>
</file>